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x="18288000" cy="10287000"/>
  <p:notesSz cx="6858000" cy="9144000"/>
  <p:embeddedFontLst>
    <p:embeddedFont>
      <p:font typeface="Aileron Bold" charset="1" panose="00000800000000000000"/>
      <p:regular r:id="rId37"/>
    </p:embeddedFont>
    <p:embeddedFont>
      <p:font typeface="Arimo Bold" charset="1" panose="020B0704020202020204"/>
      <p:regular r:id="rId38"/>
    </p:embeddedFont>
    <p:embeddedFont>
      <p:font typeface="Nunito Sans Expanded" charset="1" panose="00000000000000000000"/>
      <p:regular r:id="rId39"/>
    </p:embeddedFont>
    <p:embeddedFont>
      <p:font typeface="Nunito Sans Expanded Bold" charset="1" panose="00000000000000000000"/>
      <p:regular r:id="rId40"/>
    </p:embeddedFont>
    <p:embeddedFont>
      <p:font typeface="Nunito Sans Expanded Medium" charset="1" panose="00000000000000000000"/>
      <p:regular r:id="rId41"/>
    </p:embeddedFont>
    <p:embeddedFont>
      <p:font typeface="Anton" charset="1" panose="00000500000000000000"/>
      <p:regular r:id="rId42"/>
    </p:embeddedFont>
    <p:embeddedFont>
      <p:font typeface="Oswald Bold" charset="1" panose="00000800000000000000"/>
      <p:regular r:id="rId43"/>
    </p:embeddedFont>
    <p:embeddedFont>
      <p:font typeface="DM Sans" charset="1" panose="00000000000000000000"/>
      <p:regular r:id="rId44"/>
    </p:embeddedFont>
    <p:embeddedFont>
      <p:font typeface="Oswald" charset="1" panose="00000500000000000000"/>
      <p:regular r:id="rId45"/>
    </p:embeddedFont>
    <p:embeddedFont>
      <p:font typeface="Montserrat Light" charset="1" panose="00000400000000000000"/>
      <p:regular r:id="rId46"/>
    </p:embeddedFont>
    <p:embeddedFont>
      <p:font typeface="Montserrat Bold" charset="1" panose="00000800000000000000"/>
      <p:regular r:id="rId47"/>
    </p:embeddedFont>
    <p:embeddedFont>
      <p:font typeface="Fredoka" charset="1" panose="02000000000000000000"/>
      <p:regular r:id="rId48"/>
    </p:embeddedFont>
    <p:embeddedFont>
      <p:font typeface="Nunito" charset="1" panose="00000000000000000000"/>
      <p:regular r:id="rId4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svg>
</file>

<file path=ppt/media/image44.png>
</file>

<file path=ppt/media/image45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26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2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2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2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30.png" Type="http://schemas.openxmlformats.org/officeDocument/2006/relationships/image"/><Relationship Id="rId4" Target="../media/image3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9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37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38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39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png" Type="http://schemas.openxmlformats.org/officeDocument/2006/relationships/image"/><Relationship Id="rId3" Target="../media/image42.png" Type="http://schemas.openxmlformats.org/officeDocument/2006/relationships/image"/><Relationship Id="rId4" Target="../media/image43.svg" Type="http://schemas.openxmlformats.org/officeDocument/2006/relationships/image"/><Relationship Id="rId5" Target="../media/image44.png" Type="http://schemas.openxmlformats.org/officeDocument/2006/relationships/image"/><Relationship Id="rId6" Target="../media/image45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1.pn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Relationship Id="rId8" Target="../media/image2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9338" r="0" b="-9338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2308145" y="2827782"/>
            <a:ext cx="13858973" cy="2315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15"/>
              </a:lnSpc>
            </a:pPr>
            <a:r>
              <a:rPr lang="en-US" sz="8270" spc="388">
                <a:solidFill>
                  <a:srgbClr val="000000"/>
                </a:solidFill>
                <a:latin typeface="Aileron Bold"/>
              </a:rPr>
              <a:t>Electronics Circuit Simulator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377146" y="8163644"/>
            <a:ext cx="7580524" cy="400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751" spc="221">
                <a:solidFill>
                  <a:srgbClr val="000000"/>
                </a:solidFill>
                <a:latin typeface="Arimo Bold"/>
              </a:rPr>
              <a:t>OOP_HUST_Group 17</a:t>
            </a:r>
          </a:p>
        </p:txBody>
      </p:sp>
      <p:grpSp>
        <p:nvGrpSpPr>
          <p:cNvPr name="Group 6" id="6"/>
          <p:cNvGrpSpPr/>
          <p:nvPr/>
        </p:nvGrpSpPr>
        <p:grpSpPr>
          <a:xfrm rot="5400000">
            <a:off x="8585458" y="7234678"/>
            <a:ext cx="1234123" cy="70223"/>
            <a:chOff x="0" y="0"/>
            <a:chExt cx="1645497" cy="9363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45539" cy="93599"/>
            </a:xfrm>
            <a:custGeom>
              <a:avLst/>
              <a:gdLst/>
              <a:ahLst/>
              <a:cxnLst/>
              <a:rect r="r" b="b" t="t" l="l"/>
              <a:pathLst>
                <a:path h="93599" w="1645539">
                  <a:moveTo>
                    <a:pt x="0" y="0"/>
                  </a:moveTo>
                  <a:lnTo>
                    <a:pt x="1645539" y="0"/>
                  </a:lnTo>
                  <a:lnTo>
                    <a:pt x="1645539" y="93599"/>
                  </a:lnTo>
                  <a:lnTo>
                    <a:pt x="0" y="93599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169367" y="-10264537"/>
            <a:ext cx="15841853" cy="16255633"/>
            <a:chOff x="0" y="0"/>
            <a:chExt cx="21122471" cy="216741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122512" cy="21674201"/>
            </a:xfrm>
            <a:custGeom>
              <a:avLst/>
              <a:gdLst/>
              <a:ahLst/>
              <a:cxnLst/>
              <a:rect r="r" b="b" t="t" l="l"/>
              <a:pathLst>
                <a:path h="21674201" w="21122512">
                  <a:moveTo>
                    <a:pt x="0" y="0"/>
                  </a:moveTo>
                  <a:lnTo>
                    <a:pt x="21122512" y="0"/>
                  </a:lnTo>
                  <a:lnTo>
                    <a:pt x="21122512" y="21674201"/>
                  </a:lnTo>
                  <a:lnTo>
                    <a:pt x="0" y="21674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" t="0" r="-13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2937303" y="3361028"/>
            <a:ext cx="13603701" cy="3403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663"/>
              </a:lnSpc>
            </a:pPr>
            <a:r>
              <a:rPr lang="en-US" sz="9900" spc="969">
                <a:solidFill>
                  <a:srgbClr val="FFFFFF"/>
                </a:solidFill>
                <a:latin typeface="Oswald Bold"/>
              </a:rPr>
              <a:t>III. GENERAL CLASS DIAGRAM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447294" y="-3843198"/>
            <a:ext cx="15841853" cy="16255633"/>
            <a:chOff x="0" y="0"/>
            <a:chExt cx="21122471" cy="2167417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122512" cy="21674201"/>
            </a:xfrm>
            <a:custGeom>
              <a:avLst/>
              <a:gdLst/>
              <a:ahLst/>
              <a:cxnLst/>
              <a:rect r="r" b="b" t="t" l="l"/>
              <a:pathLst>
                <a:path h="21674201" w="21122512">
                  <a:moveTo>
                    <a:pt x="0" y="0"/>
                  </a:moveTo>
                  <a:lnTo>
                    <a:pt x="21122512" y="0"/>
                  </a:lnTo>
                  <a:lnTo>
                    <a:pt x="21122512" y="21674201"/>
                  </a:lnTo>
                  <a:lnTo>
                    <a:pt x="0" y="21674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" t="0" r="-13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9650" y="2758818"/>
            <a:ext cx="5161044" cy="38100"/>
            <a:chOff x="0" y="0"/>
            <a:chExt cx="6881392" cy="50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5400" y="0"/>
              <a:ext cx="6830568" cy="50800"/>
            </a:xfrm>
            <a:custGeom>
              <a:avLst/>
              <a:gdLst/>
              <a:ahLst/>
              <a:cxnLst/>
              <a:rect r="r" b="b" t="t" l="l"/>
              <a:pathLst>
                <a:path h="50800" w="6830568">
                  <a:moveTo>
                    <a:pt x="0" y="0"/>
                  </a:moveTo>
                  <a:lnTo>
                    <a:pt x="6830568" y="0"/>
                  </a:lnTo>
                  <a:lnTo>
                    <a:pt x="683056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9E9E9E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5973305" y="2268484"/>
            <a:ext cx="11285995" cy="6989816"/>
          </a:xfrm>
          <a:custGeom>
            <a:avLst/>
            <a:gdLst/>
            <a:ahLst/>
            <a:cxnLst/>
            <a:rect r="r" b="b" t="t" l="l"/>
            <a:pathLst>
              <a:path h="6989816" w="11285995">
                <a:moveTo>
                  <a:pt x="0" y="0"/>
                </a:moveTo>
                <a:lnTo>
                  <a:pt x="11285995" y="0"/>
                </a:lnTo>
                <a:lnTo>
                  <a:pt x="11285995" y="6989816"/>
                </a:lnTo>
                <a:lnTo>
                  <a:pt x="0" y="69898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314051"/>
            <a:ext cx="5122944" cy="1444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07"/>
              </a:lnSpc>
            </a:pPr>
            <a:r>
              <a:rPr lang="en-US" sz="5339" spc="523">
                <a:solidFill>
                  <a:srgbClr val="100F0D"/>
                </a:solidFill>
                <a:latin typeface="Oswald Bold"/>
              </a:rPr>
              <a:t>III.General Diagram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169367" y="-10264537"/>
            <a:ext cx="15841853" cy="16255633"/>
            <a:chOff x="0" y="0"/>
            <a:chExt cx="21122471" cy="216741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122512" cy="21674201"/>
            </a:xfrm>
            <a:custGeom>
              <a:avLst/>
              <a:gdLst/>
              <a:ahLst/>
              <a:cxnLst/>
              <a:rect r="r" b="b" t="t" l="l"/>
              <a:pathLst>
                <a:path h="21674201" w="21122512">
                  <a:moveTo>
                    <a:pt x="0" y="0"/>
                  </a:moveTo>
                  <a:lnTo>
                    <a:pt x="21122512" y="0"/>
                  </a:lnTo>
                  <a:lnTo>
                    <a:pt x="21122512" y="21674201"/>
                  </a:lnTo>
                  <a:lnTo>
                    <a:pt x="0" y="21674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" t="0" r="-13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248314" y="3215824"/>
            <a:ext cx="10198980" cy="3340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61"/>
              </a:lnSpc>
            </a:pPr>
            <a:r>
              <a:rPr lang="en-US" sz="9682" spc="947">
                <a:solidFill>
                  <a:srgbClr val="FFFFFF"/>
                </a:solidFill>
                <a:latin typeface="Oswald Bold"/>
              </a:rPr>
              <a:t>IV. Pakage Detail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447294" y="-3843198"/>
            <a:ext cx="15841853" cy="16255633"/>
            <a:chOff x="0" y="0"/>
            <a:chExt cx="21122471" cy="2167417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122512" cy="21674201"/>
            </a:xfrm>
            <a:custGeom>
              <a:avLst/>
              <a:gdLst/>
              <a:ahLst/>
              <a:cxnLst/>
              <a:rect r="r" b="b" t="t" l="l"/>
              <a:pathLst>
                <a:path h="21674201" w="21122512">
                  <a:moveTo>
                    <a:pt x="0" y="0"/>
                  </a:moveTo>
                  <a:lnTo>
                    <a:pt x="21122512" y="0"/>
                  </a:lnTo>
                  <a:lnTo>
                    <a:pt x="21122512" y="21674201"/>
                  </a:lnTo>
                  <a:lnTo>
                    <a:pt x="0" y="21674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" t="0" r="-13" b="0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42533" y="844949"/>
            <a:ext cx="12002935" cy="8597102"/>
          </a:xfrm>
          <a:custGeom>
            <a:avLst/>
            <a:gdLst/>
            <a:ahLst/>
            <a:cxnLst/>
            <a:rect r="r" b="b" t="t" l="l"/>
            <a:pathLst>
              <a:path h="8597102" w="12002935">
                <a:moveTo>
                  <a:pt x="0" y="0"/>
                </a:moveTo>
                <a:lnTo>
                  <a:pt x="12002934" y="0"/>
                </a:lnTo>
                <a:lnTo>
                  <a:pt x="12002934" y="8597102"/>
                </a:lnTo>
                <a:lnTo>
                  <a:pt x="0" y="85971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01637" y="0"/>
            <a:ext cx="11447808" cy="11447809"/>
            <a:chOff x="0" y="0"/>
            <a:chExt cx="15263745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9" cy="15263749"/>
            </a:xfrm>
            <a:custGeom>
              <a:avLst/>
              <a:gdLst/>
              <a:ahLst/>
              <a:cxnLst/>
              <a:rect r="r" b="b" t="t" l="l"/>
              <a:pathLst>
                <a:path h="15263749" w="15263749">
                  <a:moveTo>
                    <a:pt x="0" y="0"/>
                  </a:moveTo>
                  <a:lnTo>
                    <a:pt x="15263749" y="0"/>
                  </a:lnTo>
                  <a:lnTo>
                    <a:pt x="15263749" y="15263749"/>
                  </a:lnTo>
                  <a:lnTo>
                    <a:pt x="0" y="152637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446171" y="-1161251"/>
            <a:ext cx="9096003" cy="11285183"/>
            <a:chOff x="0" y="0"/>
            <a:chExt cx="16535492" cy="2051517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535496" cy="20515176"/>
            </a:xfrm>
            <a:custGeom>
              <a:avLst/>
              <a:gdLst/>
              <a:ahLst/>
              <a:cxnLst/>
              <a:rect r="r" b="b" t="t" l="l"/>
              <a:pathLst>
                <a:path h="20515176" w="16535496">
                  <a:moveTo>
                    <a:pt x="0" y="0"/>
                  </a:moveTo>
                  <a:lnTo>
                    <a:pt x="16535496" y="0"/>
                  </a:lnTo>
                  <a:lnTo>
                    <a:pt x="16535496" y="20515176"/>
                  </a:lnTo>
                  <a:lnTo>
                    <a:pt x="0" y="205151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034" t="0" r="-3034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408" t="0" r="-410" b="-4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631185" y="344512"/>
            <a:ext cx="6046123" cy="2917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82"/>
              </a:lnSpc>
            </a:pPr>
            <a:r>
              <a:rPr lang="en-US" sz="8416">
                <a:solidFill>
                  <a:srgbClr val="000000"/>
                </a:solidFill>
                <a:latin typeface="Oswald Bold"/>
              </a:rPr>
              <a:t>1. Package</a:t>
            </a:r>
          </a:p>
          <a:p>
            <a:pPr algn="ctr">
              <a:lnSpc>
                <a:spcPts val="11782"/>
              </a:lnSpc>
            </a:pPr>
            <a:r>
              <a:rPr lang="en-US" sz="8416">
                <a:solidFill>
                  <a:srgbClr val="000000"/>
                </a:solidFill>
                <a:latin typeface="Oswald Bold"/>
              </a:rPr>
              <a:t> source_fxml  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408" t="0" r="-410" b="-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84835" y="2836533"/>
            <a:ext cx="15118330" cy="6421767"/>
          </a:xfrm>
          <a:custGeom>
            <a:avLst/>
            <a:gdLst/>
            <a:ahLst/>
            <a:cxnLst/>
            <a:rect r="r" b="b" t="t" l="l"/>
            <a:pathLst>
              <a:path h="6421767" w="15118330">
                <a:moveTo>
                  <a:pt x="0" y="0"/>
                </a:moveTo>
                <a:lnTo>
                  <a:pt x="15118330" y="0"/>
                </a:lnTo>
                <a:lnTo>
                  <a:pt x="15118330" y="6421767"/>
                </a:lnTo>
                <a:lnTo>
                  <a:pt x="0" y="64217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68346"/>
            <a:ext cx="12303137" cy="1419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97"/>
              </a:lnSpc>
            </a:pPr>
            <a:r>
              <a:rPr lang="en-US" sz="8355">
                <a:solidFill>
                  <a:srgbClr val="000000"/>
                </a:solidFill>
                <a:latin typeface="Oswald Bold"/>
              </a:rPr>
              <a:t>2. Package DrawCircuit 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408" t="0" r="-410" b="-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438833" y="3096035"/>
            <a:ext cx="13410333" cy="5696267"/>
          </a:xfrm>
          <a:custGeom>
            <a:avLst/>
            <a:gdLst/>
            <a:ahLst/>
            <a:cxnLst/>
            <a:rect r="r" b="b" t="t" l="l"/>
            <a:pathLst>
              <a:path h="5696267" w="13410333">
                <a:moveTo>
                  <a:pt x="0" y="0"/>
                </a:moveTo>
                <a:lnTo>
                  <a:pt x="13410334" y="0"/>
                </a:lnTo>
                <a:lnTo>
                  <a:pt x="13410334" y="5696267"/>
                </a:lnTo>
                <a:lnTo>
                  <a:pt x="0" y="56962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68346"/>
            <a:ext cx="12303137" cy="1419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97"/>
              </a:lnSpc>
            </a:pPr>
            <a:r>
              <a:rPr lang="en-US" sz="8355">
                <a:solidFill>
                  <a:srgbClr val="000000"/>
                </a:solidFill>
                <a:latin typeface="Oswald Bold"/>
              </a:rPr>
              <a:t>3. Package Test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408" t="0" r="-410" b="-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714064" y="2831415"/>
            <a:ext cx="13950869" cy="6993138"/>
          </a:xfrm>
          <a:custGeom>
            <a:avLst/>
            <a:gdLst/>
            <a:ahLst/>
            <a:cxnLst/>
            <a:rect r="r" b="b" t="t" l="l"/>
            <a:pathLst>
              <a:path h="6993138" w="13950869">
                <a:moveTo>
                  <a:pt x="0" y="0"/>
                </a:moveTo>
                <a:lnTo>
                  <a:pt x="13950868" y="0"/>
                </a:lnTo>
                <a:lnTo>
                  <a:pt x="13950868" y="6993138"/>
                </a:lnTo>
                <a:lnTo>
                  <a:pt x="0" y="69931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68346"/>
            <a:ext cx="12303137" cy="1419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97"/>
              </a:lnSpc>
            </a:pPr>
            <a:r>
              <a:rPr lang="en-US" sz="8355">
                <a:solidFill>
                  <a:srgbClr val="000000"/>
                </a:solidFill>
                <a:latin typeface="Oswald Bold"/>
              </a:rPr>
              <a:t>4. Package Components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408" t="0" r="-410" b="-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969892" y="2708545"/>
            <a:ext cx="12348216" cy="7127158"/>
          </a:xfrm>
          <a:custGeom>
            <a:avLst/>
            <a:gdLst/>
            <a:ahLst/>
            <a:cxnLst/>
            <a:rect r="r" b="b" t="t" l="l"/>
            <a:pathLst>
              <a:path h="7127158" w="12348216">
                <a:moveTo>
                  <a:pt x="0" y="0"/>
                </a:moveTo>
                <a:lnTo>
                  <a:pt x="12348216" y="0"/>
                </a:lnTo>
                <a:lnTo>
                  <a:pt x="12348216" y="7127159"/>
                </a:lnTo>
                <a:lnTo>
                  <a:pt x="0" y="71271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42073" y="876300"/>
            <a:ext cx="12303137" cy="1419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97"/>
              </a:lnSpc>
            </a:pPr>
            <a:r>
              <a:rPr lang="en-US" sz="8355">
                <a:solidFill>
                  <a:srgbClr val="000000"/>
                </a:solidFill>
                <a:latin typeface="Oswald Bold"/>
              </a:rPr>
              <a:t>5. Package TableAnalysis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408" t="0" r="-410" b="-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815841" y="8330091"/>
            <a:ext cx="928209" cy="928209"/>
            <a:chOff x="0" y="0"/>
            <a:chExt cx="1237612" cy="123761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37615" cy="1237615"/>
            </a:xfrm>
            <a:custGeom>
              <a:avLst/>
              <a:gdLst/>
              <a:ahLst/>
              <a:cxnLst/>
              <a:rect r="r" b="b" t="t" l="l"/>
              <a:pathLst>
                <a:path h="1237615" w="1237615">
                  <a:moveTo>
                    <a:pt x="0" y="0"/>
                  </a:moveTo>
                  <a:lnTo>
                    <a:pt x="1237615" y="0"/>
                  </a:lnTo>
                  <a:lnTo>
                    <a:pt x="1237615" y="1237615"/>
                  </a:lnTo>
                  <a:lnTo>
                    <a:pt x="0" y="123761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815960" y="3323039"/>
            <a:ext cx="10927970" cy="6076397"/>
          </a:xfrm>
          <a:custGeom>
            <a:avLst/>
            <a:gdLst/>
            <a:ahLst/>
            <a:cxnLst/>
            <a:rect r="r" b="b" t="t" l="l"/>
            <a:pathLst>
              <a:path h="6076397" w="10927970">
                <a:moveTo>
                  <a:pt x="0" y="0"/>
                </a:moveTo>
                <a:lnTo>
                  <a:pt x="10927971" y="0"/>
                </a:lnTo>
                <a:lnTo>
                  <a:pt x="10927971" y="6076397"/>
                </a:lnTo>
                <a:lnTo>
                  <a:pt x="0" y="60763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09755" y="781050"/>
            <a:ext cx="13618311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V</a:t>
            </a:r>
            <a:r>
              <a:rPr lang="en-US" sz="7332" spc="718">
                <a:solidFill>
                  <a:srgbClr val="231F20"/>
                </a:solidFill>
                <a:latin typeface="Oswald Bold"/>
              </a:rPr>
              <a:t>. OOP TECHNIQUE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97316" y="2322233"/>
            <a:ext cx="8699664" cy="671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95269" indent="-298423" lvl="2">
              <a:lnSpc>
                <a:spcPts val="5483"/>
              </a:lnSpc>
              <a:buAutoNum type="arabicPeriod" startAt="1"/>
            </a:pPr>
            <a:r>
              <a:rPr lang="en-US" sz="3916">
                <a:solidFill>
                  <a:srgbClr val="100F0D"/>
                </a:solidFill>
                <a:latin typeface="Montserrat Bold"/>
              </a:rPr>
              <a:t> Inheritance &amp; Abstraction: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22526" y="-344297"/>
            <a:ext cx="11447809" cy="11447809"/>
            <a:chOff x="0" y="0"/>
            <a:chExt cx="15263745" cy="152637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263749" cy="15263749"/>
            </a:xfrm>
            <a:custGeom>
              <a:avLst/>
              <a:gdLst/>
              <a:ahLst/>
              <a:cxnLst/>
              <a:rect r="r" b="b" t="t" l="l"/>
              <a:pathLst>
                <a:path h="15263749" w="15263749">
                  <a:moveTo>
                    <a:pt x="0" y="0"/>
                  </a:moveTo>
                  <a:lnTo>
                    <a:pt x="15263749" y="0"/>
                  </a:lnTo>
                  <a:lnTo>
                    <a:pt x="15263749" y="15263749"/>
                  </a:lnTo>
                  <a:lnTo>
                    <a:pt x="0" y="152637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725283" y="-580404"/>
            <a:ext cx="11447809" cy="11447809"/>
            <a:chOff x="0" y="0"/>
            <a:chExt cx="15263745" cy="152637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263749" cy="15263749"/>
            </a:xfrm>
            <a:custGeom>
              <a:avLst/>
              <a:gdLst/>
              <a:ahLst/>
              <a:cxnLst/>
              <a:rect r="r" b="b" t="t" l="l"/>
              <a:pathLst>
                <a:path h="15263749" w="15263749">
                  <a:moveTo>
                    <a:pt x="0" y="0"/>
                  </a:moveTo>
                  <a:lnTo>
                    <a:pt x="15263749" y="0"/>
                  </a:lnTo>
                  <a:lnTo>
                    <a:pt x="15263749" y="15263749"/>
                  </a:lnTo>
                  <a:lnTo>
                    <a:pt x="0" y="152637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046973" y="3212528"/>
            <a:ext cx="6727219" cy="934075"/>
          </a:xfrm>
          <a:custGeom>
            <a:avLst/>
            <a:gdLst/>
            <a:ahLst/>
            <a:cxnLst/>
            <a:rect r="r" b="b" t="t" l="l"/>
            <a:pathLst>
              <a:path h="934075" w="6727219">
                <a:moveTo>
                  <a:pt x="0" y="0"/>
                </a:moveTo>
                <a:lnTo>
                  <a:pt x="6727220" y="0"/>
                </a:lnTo>
                <a:lnTo>
                  <a:pt x="6727220" y="934076"/>
                </a:lnTo>
                <a:lnTo>
                  <a:pt x="0" y="9340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114933" y="3535485"/>
            <a:ext cx="6591300" cy="9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6"/>
              </a:lnSpc>
            </a:pPr>
            <a:r>
              <a:rPr lang="en-US" sz="1739" spc="254">
                <a:solidFill>
                  <a:srgbClr val="000000"/>
                </a:solidFill>
                <a:latin typeface="Nunito Sans Expanded"/>
              </a:rPr>
              <a:t>TRỊNH THỊ THUỲ DƯƠNG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13123" y="3196126"/>
            <a:ext cx="956814" cy="934075"/>
          </a:xfrm>
          <a:custGeom>
            <a:avLst/>
            <a:gdLst/>
            <a:ahLst/>
            <a:cxnLst/>
            <a:rect r="r" b="b" t="t" l="l"/>
            <a:pathLst>
              <a:path h="934075" w="956814">
                <a:moveTo>
                  <a:pt x="0" y="0"/>
                </a:moveTo>
                <a:lnTo>
                  <a:pt x="956815" y="0"/>
                </a:lnTo>
                <a:lnTo>
                  <a:pt x="956815" y="934076"/>
                </a:lnTo>
                <a:lnTo>
                  <a:pt x="0" y="9340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81083" y="3432761"/>
            <a:ext cx="820895" cy="1034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5"/>
              </a:lnSpc>
            </a:pPr>
            <a:r>
              <a:rPr lang="en-US" sz="2139" spc="313">
                <a:solidFill>
                  <a:srgbClr val="000000"/>
                </a:solidFill>
                <a:latin typeface="Nunito Sans Expanded Bold"/>
              </a:rPr>
              <a:t>1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3296904" y="5143500"/>
            <a:ext cx="6727219" cy="934075"/>
          </a:xfrm>
          <a:custGeom>
            <a:avLst/>
            <a:gdLst/>
            <a:ahLst/>
            <a:cxnLst/>
            <a:rect r="r" b="b" t="t" l="l"/>
            <a:pathLst>
              <a:path h="934075" w="6727219">
                <a:moveTo>
                  <a:pt x="0" y="0"/>
                </a:moveTo>
                <a:lnTo>
                  <a:pt x="6727219" y="0"/>
                </a:lnTo>
                <a:lnTo>
                  <a:pt x="6727219" y="934075"/>
                </a:lnTo>
                <a:lnTo>
                  <a:pt x="0" y="9340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046973" y="5357955"/>
            <a:ext cx="6591300" cy="9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6"/>
              </a:lnSpc>
            </a:pPr>
            <a:r>
              <a:rPr lang="en-US" sz="1739" spc="254">
                <a:solidFill>
                  <a:srgbClr val="000000"/>
                </a:solidFill>
                <a:latin typeface="Nunito Sans Expanded"/>
              </a:rPr>
              <a:t>ĐOÀN THỊ THU QUYÊN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445164" y="5143500"/>
            <a:ext cx="956814" cy="934075"/>
          </a:xfrm>
          <a:custGeom>
            <a:avLst/>
            <a:gdLst/>
            <a:ahLst/>
            <a:cxnLst/>
            <a:rect r="r" b="b" t="t" l="l"/>
            <a:pathLst>
              <a:path h="934075" w="956814">
                <a:moveTo>
                  <a:pt x="0" y="0"/>
                </a:moveTo>
                <a:lnTo>
                  <a:pt x="956814" y="0"/>
                </a:lnTo>
                <a:lnTo>
                  <a:pt x="956814" y="934076"/>
                </a:lnTo>
                <a:lnTo>
                  <a:pt x="0" y="9340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513123" y="5349839"/>
            <a:ext cx="820895" cy="1155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4"/>
              </a:lnSpc>
            </a:pPr>
            <a:r>
              <a:rPr lang="en-US" sz="2139" spc="312">
                <a:solidFill>
                  <a:srgbClr val="000000"/>
                </a:solidFill>
                <a:latin typeface="Nunito Sans Expanded Bold"/>
              </a:rPr>
              <a:t>2</a:t>
            </a:r>
          </a:p>
          <a:p>
            <a:pPr algn="ctr">
              <a:lnSpc>
                <a:spcPts val="3144"/>
              </a:lnSpc>
            </a:pPr>
          </a:p>
          <a:p>
            <a:pPr algn="ctr">
              <a:lnSpc>
                <a:spcPts val="3145"/>
              </a:lnSpc>
            </a:pP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0352648" y="3196126"/>
            <a:ext cx="4126023" cy="934075"/>
          </a:xfrm>
          <a:custGeom>
            <a:avLst/>
            <a:gdLst/>
            <a:ahLst/>
            <a:cxnLst/>
            <a:rect r="r" b="b" t="t" l="l"/>
            <a:pathLst>
              <a:path h="934075" w="4126023">
                <a:moveTo>
                  <a:pt x="0" y="0"/>
                </a:moveTo>
                <a:lnTo>
                  <a:pt x="4126024" y="0"/>
                </a:lnTo>
                <a:lnTo>
                  <a:pt x="4126024" y="934076"/>
                </a:lnTo>
                <a:lnTo>
                  <a:pt x="0" y="93407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352648" y="3535485"/>
            <a:ext cx="3990104" cy="9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6"/>
              </a:lnSpc>
            </a:pPr>
            <a:r>
              <a:rPr lang="en-US" sz="1739" spc="254">
                <a:solidFill>
                  <a:srgbClr val="000000"/>
                </a:solidFill>
                <a:latin typeface="Nunito Sans Expanded Medium"/>
              </a:rPr>
              <a:t>20226034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0420608" y="5143500"/>
            <a:ext cx="4126023" cy="934075"/>
          </a:xfrm>
          <a:custGeom>
            <a:avLst/>
            <a:gdLst/>
            <a:ahLst/>
            <a:cxnLst/>
            <a:rect r="r" b="b" t="t" l="l"/>
            <a:pathLst>
              <a:path h="934075" w="4126023">
                <a:moveTo>
                  <a:pt x="0" y="0"/>
                </a:moveTo>
                <a:lnTo>
                  <a:pt x="4126023" y="0"/>
                </a:lnTo>
                <a:lnTo>
                  <a:pt x="4126023" y="934075"/>
                </a:lnTo>
                <a:lnTo>
                  <a:pt x="0" y="9340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488568" y="5338905"/>
            <a:ext cx="3990104" cy="9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6"/>
              </a:lnSpc>
            </a:pPr>
            <a:r>
              <a:rPr lang="en-US" sz="1739" spc="254">
                <a:solidFill>
                  <a:srgbClr val="000000"/>
                </a:solidFill>
                <a:latin typeface="Nunito Sans Expanded Medium"/>
              </a:rPr>
              <a:t>20226063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408" t="0" r="-410" b="-4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60853" y="1333500"/>
            <a:ext cx="11890034" cy="974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75"/>
              </a:lnSpc>
            </a:pPr>
            <a:r>
              <a:rPr lang="en-US" sz="8392">
                <a:solidFill>
                  <a:srgbClr val="211F1C"/>
                </a:solidFill>
                <a:latin typeface="Anton"/>
              </a:rPr>
              <a:t>GROUP MEMBERS: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3228944" y="7218525"/>
            <a:ext cx="6727219" cy="934075"/>
          </a:xfrm>
          <a:custGeom>
            <a:avLst/>
            <a:gdLst/>
            <a:ahLst/>
            <a:cxnLst/>
            <a:rect r="r" b="b" t="t" l="l"/>
            <a:pathLst>
              <a:path h="934075" w="6727219">
                <a:moveTo>
                  <a:pt x="0" y="0"/>
                </a:moveTo>
                <a:lnTo>
                  <a:pt x="6727220" y="0"/>
                </a:lnTo>
                <a:lnTo>
                  <a:pt x="6727220" y="934075"/>
                </a:lnTo>
                <a:lnTo>
                  <a:pt x="0" y="9340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296904" y="7523325"/>
            <a:ext cx="6591300" cy="9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6"/>
              </a:lnSpc>
            </a:pPr>
            <a:r>
              <a:rPr lang="en-US" sz="1739" spc="254">
                <a:solidFill>
                  <a:srgbClr val="000000"/>
                </a:solidFill>
                <a:latin typeface="Nunito Sans Expanded"/>
              </a:rPr>
              <a:t>DƯƠNG PHƯƠNG THẢO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10488568" y="7180425"/>
            <a:ext cx="4126023" cy="934075"/>
          </a:xfrm>
          <a:custGeom>
            <a:avLst/>
            <a:gdLst/>
            <a:ahLst/>
            <a:cxnLst/>
            <a:rect r="r" b="b" t="t" l="l"/>
            <a:pathLst>
              <a:path h="934075" w="4126023">
                <a:moveTo>
                  <a:pt x="0" y="0"/>
                </a:moveTo>
                <a:lnTo>
                  <a:pt x="4126023" y="0"/>
                </a:lnTo>
                <a:lnTo>
                  <a:pt x="4126023" y="934075"/>
                </a:lnTo>
                <a:lnTo>
                  <a:pt x="0" y="93407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0488568" y="7334513"/>
            <a:ext cx="3990104" cy="95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56"/>
              </a:lnSpc>
            </a:pPr>
            <a:r>
              <a:rPr lang="en-US" sz="1739" spc="254">
                <a:solidFill>
                  <a:srgbClr val="000000"/>
                </a:solidFill>
                <a:latin typeface="Nunito Sans Expanded Medium"/>
              </a:rPr>
              <a:t>20226001</a:t>
            </a:r>
          </a:p>
        </p:txBody>
      </p:sp>
      <p:sp>
        <p:nvSpPr>
          <p:cNvPr name="Freeform 25" id="25"/>
          <p:cNvSpPr/>
          <p:nvPr/>
        </p:nvSpPr>
        <p:spPr>
          <a:xfrm flipH="false" flipV="false" rot="0">
            <a:off x="1513123" y="7086147"/>
            <a:ext cx="956814" cy="934075"/>
          </a:xfrm>
          <a:custGeom>
            <a:avLst/>
            <a:gdLst/>
            <a:ahLst/>
            <a:cxnLst/>
            <a:rect r="r" b="b" t="t" l="l"/>
            <a:pathLst>
              <a:path h="934075" w="956814">
                <a:moveTo>
                  <a:pt x="0" y="0"/>
                </a:moveTo>
                <a:lnTo>
                  <a:pt x="956815" y="0"/>
                </a:lnTo>
                <a:lnTo>
                  <a:pt x="956815" y="934075"/>
                </a:lnTo>
                <a:lnTo>
                  <a:pt x="0" y="93407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581083" y="7333850"/>
            <a:ext cx="820895" cy="764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4"/>
              </a:lnSpc>
            </a:pPr>
            <a:r>
              <a:rPr lang="en-US" sz="2139" spc="312">
                <a:solidFill>
                  <a:srgbClr val="000000"/>
                </a:solidFill>
                <a:latin typeface="Nunito Sans Expanded Bold"/>
              </a:rPr>
              <a:t>3</a:t>
            </a:r>
          </a:p>
          <a:p>
            <a:pPr algn="ctr">
              <a:lnSpc>
                <a:spcPts val="3145"/>
              </a:lnSpc>
            </a:pP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9650" y="2758818"/>
            <a:ext cx="5161044" cy="38100"/>
            <a:chOff x="0" y="0"/>
            <a:chExt cx="6881392" cy="50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5400" y="0"/>
              <a:ext cx="6830568" cy="50800"/>
            </a:xfrm>
            <a:custGeom>
              <a:avLst/>
              <a:gdLst/>
              <a:ahLst/>
              <a:cxnLst/>
              <a:rect r="r" b="b" t="t" l="l"/>
              <a:pathLst>
                <a:path h="50800" w="6830568">
                  <a:moveTo>
                    <a:pt x="0" y="0"/>
                  </a:moveTo>
                  <a:lnTo>
                    <a:pt x="6830568" y="0"/>
                  </a:lnTo>
                  <a:lnTo>
                    <a:pt x="683056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9E9E9E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060340" y="4909646"/>
            <a:ext cx="13708378" cy="4386681"/>
          </a:xfrm>
          <a:custGeom>
            <a:avLst/>
            <a:gdLst/>
            <a:ahLst/>
            <a:cxnLst/>
            <a:rect r="r" b="b" t="t" l="l"/>
            <a:pathLst>
              <a:path h="4386681" w="13708378">
                <a:moveTo>
                  <a:pt x="0" y="0"/>
                </a:moveTo>
                <a:lnTo>
                  <a:pt x="13708378" y="0"/>
                </a:lnTo>
                <a:lnTo>
                  <a:pt x="13708378" y="4386681"/>
                </a:lnTo>
                <a:lnTo>
                  <a:pt x="0" y="43866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09650" y="1140198"/>
            <a:ext cx="13618311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V</a:t>
            </a:r>
            <a:r>
              <a:rPr lang="en-US" sz="7332" spc="718">
                <a:solidFill>
                  <a:srgbClr val="231F20"/>
                </a:solidFill>
                <a:latin typeface="Oswald Bold"/>
              </a:rPr>
              <a:t>. OOP TECHNIQUE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46156" y="3507795"/>
            <a:ext cx="4628367" cy="62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3686">
                <a:solidFill>
                  <a:srgbClr val="100F0D"/>
                </a:solidFill>
                <a:latin typeface="Montserrat Bold"/>
              </a:rPr>
              <a:t>2. Polymorphysim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1445" y="5871193"/>
            <a:ext cx="2703159" cy="580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40"/>
              </a:lnSpc>
            </a:pPr>
            <a:r>
              <a:rPr lang="en-US" sz="3386">
                <a:solidFill>
                  <a:srgbClr val="100F0D"/>
                </a:solidFill>
                <a:latin typeface="Montserrat Light"/>
              </a:rPr>
              <a:t>drawCircuit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9650" y="2758818"/>
            <a:ext cx="5161044" cy="38100"/>
            <a:chOff x="0" y="0"/>
            <a:chExt cx="6881392" cy="50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5400" y="0"/>
              <a:ext cx="6830568" cy="50800"/>
            </a:xfrm>
            <a:custGeom>
              <a:avLst/>
              <a:gdLst/>
              <a:ahLst/>
              <a:cxnLst/>
              <a:rect r="r" b="b" t="t" l="l"/>
              <a:pathLst>
                <a:path h="50800" w="6830568">
                  <a:moveTo>
                    <a:pt x="0" y="0"/>
                  </a:moveTo>
                  <a:lnTo>
                    <a:pt x="6830568" y="0"/>
                  </a:lnTo>
                  <a:lnTo>
                    <a:pt x="683056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9E9E9E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129342" y="4662427"/>
            <a:ext cx="11690595" cy="4595873"/>
          </a:xfrm>
          <a:custGeom>
            <a:avLst/>
            <a:gdLst/>
            <a:ahLst/>
            <a:cxnLst/>
            <a:rect r="r" b="b" t="t" l="l"/>
            <a:pathLst>
              <a:path h="4595873" w="11690595">
                <a:moveTo>
                  <a:pt x="0" y="0"/>
                </a:moveTo>
                <a:lnTo>
                  <a:pt x="11690595" y="0"/>
                </a:lnTo>
                <a:lnTo>
                  <a:pt x="11690595" y="4595873"/>
                </a:lnTo>
                <a:lnTo>
                  <a:pt x="0" y="4595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09650" y="1140198"/>
            <a:ext cx="13618311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V</a:t>
            </a:r>
            <a:r>
              <a:rPr lang="en-US" sz="7332" spc="718">
                <a:solidFill>
                  <a:srgbClr val="231F20"/>
                </a:solidFill>
                <a:latin typeface="Oswald Bold"/>
              </a:rPr>
              <a:t>. OOP TECHNIQUE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46156" y="3507795"/>
            <a:ext cx="4628367" cy="62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3686">
                <a:solidFill>
                  <a:srgbClr val="100F0D"/>
                </a:solidFill>
                <a:latin typeface="Montserrat Bold"/>
              </a:rPr>
              <a:t>2. Polymorphysim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9650" y="2758818"/>
            <a:ext cx="5161044" cy="38100"/>
            <a:chOff x="0" y="0"/>
            <a:chExt cx="6881392" cy="50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5400" y="0"/>
              <a:ext cx="6830568" cy="50800"/>
            </a:xfrm>
            <a:custGeom>
              <a:avLst/>
              <a:gdLst/>
              <a:ahLst/>
              <a:cxnLst/>
              <a:rect r="r" b="b" t="t" l="l"/>
              <a:pathLst>
                <a:path h="50800" w="6830568">
                  <a:moveTo>
                    <a:pt x="0" y="0"/>
                  </a:moveTo>
                  <a:lnTo>
                    <a:pt x="6830568" y="0"/>
                  </a:lnTo>
                  <a:lnTo>
                    <a:pt x="683056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9E9E9E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09650" y="1140198"/>
            <a:ext cx="13618311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V</a:t>
            </a:r>
            <a:r>
              <a:rPr lang="en-US" sz="7332" spc="718">
                <a:solidFill>
                  <a:srgbClr val="231F20"/>
                </a:solidFill>
                <a:latin typeface="Oswald Bold"/>
              </a:rPr>
              <a:t>. OOP TECHNIQUE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46156" y="3507795"/>
            <a:ext cx="4628367" cy="62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3686">
                <a:solidFill>
                  <a:srgbClr val="100F0D"/>
                </a:solidFill>
                <a:latin typeface="Montserrat Bold"/>
              </a:rPr>
              <a:t>2. Polymorphysim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289811" y="4519121"/>
            <a:ext cx="13708378" cy="5094947"/>
          </a:xfrm>
          <a:custGeom>
            <a:avLst/>
            <a:gdLst/>
            <a:ahLst/>
            <a:cxnLst/>
            <a:rect r="r" b="b" t="t" l="l"/>
            <a:pathLst>
              <a:path h="5094947" w="13708378">
                <a:moveTo>
                  <a:pt x="0" y="0"/>
                </a:moveTo>
                <a:lnTo>
                  <a:pt x="13708378" y="0"/>
                </a:lnTo>
                <a:lnTo>
                  <a:pt x="13708378" y="5094947"/>
                </a:lnTo>
                <a:lnTo>
                  <a:pt x="0" y="50949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9650" y="2758818"/>
            <a:ext cx="5161044" cy="38100"/>
            <a:chOff x="0" y="0"/>
            <a:chExt cx="6881392" cy="50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5400" y="0"/>
              <a:ext cx="6830568" cy="50800"/>
            </a:xfrm>
            <a:custGeom>
              <a:avLst/>
              <a:gdLst/>
              <a:ahLst/>
              <a:cxnLst/>
              <a:rect r="r" b="b" t="t" l="l"/>
              <a:pathLst>
                <a:path h="50800" w="6830568">
                  <a:moveTo>
                    <a:pt x="0" y="0"/>
                  </a:moveTo>
                  <a:lnTo>
                    <a:pt x="6830568" y="0"/>
                  </a:lnTo>
                  <a:lnTo>
                    <a:pt x="683056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9E9E9E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09650" y="1140198"/>
            <a:ext cx="13618311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V</a:t>
            </a:r>
            <a:r>
              <a:rPr lang="en-US" sz="7332" spc="718">
                <a:solidFill>
                  <a:srgbClr val="231F20"/>
                </a:solidFill>
                <a:latin typeface="Oswald Bold"/>
              </a:rPr>
              <a:t>. OOP TECHNIQUE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46156" y="3507795"/>
            <a:ext cx="4628367" cy="62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3686">
                <a:solidFill>
                  <a:srgbClr val="100F0D"/>
                </a:solidFill>
                <a:latin typeface="Montserrat Bold"/>
              </a:rPr>
              <a:t>2. Polymorphysim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2289811" y="4909646"/>
            <a:ext cx="13708378" cy="3929735"/>
          </a:xfrm>
          <a:custGeom>
            <a:avLst/>
            <a:gdLst/>
            <a:ahLst/>
            <a:cxnLst/>
            <a:rect r="r" b="b" t="t" l="l"/>
            <a:pathLst>
              <a:path h="3929735" w="13708378">
                <a:moveTo>
                  <a:pt x="0" y="0"/>
                </a:moveTo>
                <a:lnTo>
                  <a:pt x="13708378" y="0"/>
                </a:lnTo>
                <a:lnTo>
                  <a:pt x="13708378" y="3929735"/>
                </a:lnTo>
                <a:lnTo>
                  <a:pt x="0" y="39297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9650" y="2758818"/>
            <a:ext cx="5161044" cy="38100"/>
            <a:chOff x="0" y="0"/>
            <a:chExt cx="6881392" cy="50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5400" y="0"/>
              <a:ext cx="6830568" cy="50800"/>
            </a:xfrm>
            <a:custGeom>
              <a:avLst/>
              <a:gdLst/>
              <a:ahLst/>
              <a:cxnLst/>
              <a:rect r="r" b="b" t="t" l="l"/>
              <a:pathLst>
                <a:path h="50800" w="6830568">
                  <a:moveTo>
                    <a:pt x="0" y="0"/>
                  </a:moveTo>
                  <a:lnTo>
                    <a:pt x="6830568" y="0"/>
                  </a:lnTo>
                  <a:lnTo>
                    <a:pt x="6830568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9E9E9E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7270764" y="2758818"/>
            <a:ext cx="9988536" cy="6964325"/>
          </a:xfrm>
          <a:custGeom>
            <a:avLst/>
            <a:gdLst/>
            <a:ahLst/>
            <a:cxnLst/>
            <a:rect r="r" b="b" t="t" l="l"/>
            <a:pathLst>
              <a:path h="6964325" w="9988536">
                <a:moveTo>
                  <a:pt x="0" y="0"/>
                </a:moveTo>
                <a:lnTo>
                  <a:pt x="9988536" y="0"/>
                </a:lnTo>
                <a:lnTo>
                  <a:pt x="9988536" y="6964325"/>
                </a:lnTo>
                <a:lnTo>
                  <a:pt x="0" y="69643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09650" y="1140198"/>
            <a:ext cx="13618311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V</a:t>
            </a:r>
            <a:r>
              <a:rPr lang="en-US" sz="7332" spc="718">
                <a:solidFill>
                  <a:srgbClr val="231F20"/>
                </a:solidFill>
                <a:latin typeface="Oswald Bold"/>
              </a:rPr>
              <a:t>. OOP TECHNIQUE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36631" y="3507795"/>
            <a:ext cx="3729952" cy="62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3686">
                <a:solidFill>
                  <a:srgbClr val="100F0D"/>
                </a:solidFill>
                <a:latin typeface="Montserrat Bold"/>
              </a:rPr>
              <a:t>3. Aggregation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75353" y="4692024"/>
            <a:ext cx="3348895" cy="580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40"/>
              </a:lnSpc>
            </a:pPr>
            <a:r>
              <a:rPr lang="en-US" sz="3386">
                <a:solidFill>
                  <a:srgbClr val="100F0D"/>
                </a:solidFill>
                <a:latin typeface="Montserrat Light"/>
              </a:rPr>
              <a:t>TableAnalysis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408" t="0" r="-410" b="-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849466" y="2406945"/>
            <a:ext cx="9132933" cy="6851355"/>
            <a:chOff x="0" y="0"/>
            <a:chExt cx="1037764" cy="77851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37764" cy="778511"/>
            </a:xfrm>
            <a:custGeom>
              <a:avLst/>
              <a:gdLst/>
              <a:ahLst/>
              <a:cxnLst/>
              <a:rect r="r" b="b" t="t" l="l"/>
              <a:pathLst>
                <a:path h="778511" w="1037764">
                  <a:moveTo>
                    <a:pt x="0" y="0"/>
                  </a:moveTo>
                  <a:lnTo>
                    <a:pt x="1037764" y="0"/>
                  </a:lnTo>
                  <a:lnTo>
                    <a:pt x="1037764" y="778511"/>
                  </a:lnTo>
                  <a:lnTo>
                    <a:pt x="0" y="778511"/>
                  </a:lnTo>
                  <a:close/>
                </a:path>
              </a:pathLst>
            </a:custGeom>
            <a:blipFill>
              <a:blip r:embed="rId3"/>
              <a:stretch>
                <a:fillRect l="-3172" t="0" r="-3172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909755" y="781050"/>
            <a:ext cx="13618311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V. OOP TECHNIQUE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36631" y="3507795"/>
            <a:ext cx="4268674" cy="126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56"/>
              </a:lnSpc>
            </a:pPr>
            <a:r>
              <a:rPr lang="en-US" sz="3686">
                <a:solidFill>
                  <a:srgbClr val="100F0D"/>
                </a:solidFill>
                <a:latin typeface="Montserrat Bold"/>
              </a:rPr>
              <a:t>4. Composition</a:t>
            </a:r>
          </a:p>
          <a:p>
            <a:pPr algn="l">
              <a:lnSpc>
                <a:spcPts val="516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736631" y="4692024"/>
            <a:ext cx="4776758" cy="1780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40"/>
              </a:lnSpc>
            </a:pPr>
            <a:r>
              <a:rPr lang="en-US" sz="3386">
                <a:solidFill>
                  <a:srgbClr val="100F0D"/>
                </a:solidFill>
                <a:latin typeface="Montserrat Light"/>
              </a:rPr>
              <a:t>Eg: Controller and drawParallelCircuit and drawSerialCircuit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408" t="0" r="-410" b="-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180672" y="3013294"/>
            <a:ext cx="6136483" cy="6245006"/>
          </a:xfrm>
          <a:custGeom>
            <a:avLst/>
            <a:gdLst/>
            <a:ahLst/>
            <a:cxnLst/>
            <a:rect r="r" b="b" t="t" l="l"/>
            <a:pathLst>
              <a:path h="6245006" w="6136483">
                <a:moveTo>
                  <a:pt x="0" y="0"/>
                </a:moveTo>
                <a:lnTo>
                  <a:pt x="6136483" y="0"/>
                </a:lnTo>
                <a:lnTo>
                  <a:pt x="6136483" y="6245006"/>
                </a:lnTo>
                <a:lnTo>
                  <a:pt x="0" y="6245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09755" y="781050"/>
            <a:ext cx="13618311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V. OOP TECHNIQUE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36631" y="3507795"/>
            <a:ext cx="3729952" cy="62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3686">
                <a:solidFill>
                  <a:srgbClr val="100F0D"/>
                </a:solidFill>
                <a:latin typeface="Montserrat Bold"/>
              </a:rPr>
              <a:t>5. Dependency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75353" y="4692024"/>
            <a:ext cx="3348895" cy="1180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40"/>
              </a:lnSpc>
            </a:pPr>
            <a:r>
              <a:rPr lang="en-US" sz="3386">
                <a:solidFill>
                  <a:srgbClr val="100F0D"/>
                </a:solidFill>
                <a:latin typeface="Montserrat Light"/>
              </a:rPr>
              <a:t>a. Complex and Components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486423" y="496912"/>
            <a:ext cx="991952" cy="847668"/>
            <a:chOff x="0" y="0"/>
            <a:chExt cx="1322603" cy="113022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2578" cy="1130173"/>
            </a:xfrm>
            <a:custGeom>
              <a:avLst/>
              <a:gdLst/>
              <a:ahLst/>
              <a:cxnLst/>
              <a:rect r="r" b="b" t="t" l="l"/>
              <a:pathLst>
                <a:path h="1130173" w="1322578">
                  <a:moveTo>
                    <a:pt x="0" y="0"/>
                  </a:moveTo>
                  <a:lnTo>
                    <a:pt x="1322578" y="0"/>
                  </a:lnTo>
                  <a:lnTo>
                    <a:pt x="1322578" y="1130173"/>
                  </a:lnTo>
                  <a:lnTo>
                    <a:pt x="0" y="11301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408" t="0" r="-410" b="-4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6498192" y="4128596"/>
            <a:ext cx="10980183" cy="4753823"/>
          </a:xfrm>
          <a:custGeom>
            <a:avLst/>
            <a:gdLst/>
            <a:ahLst/>
            <a:cxnLst/>
            <a:rect r="r" b="b" t="t" l="l"/>
            <a:pathLst>
              <a:path h="4753823" w="10980183">
                <a:moveTo>
                  <a:pt x="0" y="0"/>
                </a:moveTo>
                <a:lnTo>
                  <a:pt x="10980183" y="0"/>
                </a:lnTo>
                <a:lnTo>
                  <a:pt x="10980183" y="4753823"/>
                </a:lnTo>
                <a:lnTo>
                  <a:pt x="0" y="47538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516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09755" y="781050"/>
            <a:ext cx="13618311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V. OOP TECHNIQUE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36631" y="3507795"/>
            <a:ext cx="3729952" cy="62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3686">
                <a:solidFill>
                  <a:srgbClr val="100F0D"/>
                </a:solidFill>
                <a:latin typeface="Montserrat Bold"/>
              </a:rPr>
              <a:t>5. Dependency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75353" y="4692024"/>
            <a:ext cx="3348895" cy="1180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40"/>
              </a:lnSpc>
            </a:pPr>
            <a:r>
              <a:rPr lang="en-US" sz="3386">
                <a:solidFill>
                  <a:srgbClr val="100F0D"/>
                </a:solidFill>
                <a:latin typeface="Montserrat Light"/>
              </a:rPr>
              <a:t>b. Complex and EleController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169367" y="-10264537"/>
            <a:ext cx="15841853" cy="16255633"/>
            <a:chOff x="0" y="0"/>
            <a:chExt cx="21122471" cy="216741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122512" cy="21674201"/>
            </a:xfrm>
            <a:custGeom>
              <a:avLst/>
              <a:gdLst/>
              <a:ahLst/>
              <a:cxnLst/>
              <a:rect r="r" b="b" t="t" l="l"/>
              <a:pathLst>
                <a:path h="21674201" w="21122512">
                  <a:moveTo>
                    <a:pt x="0" y="0"/>
                  </a:moveTo>
                  <a:lnTo>
                    <a:pt x="21122512" y="0"/>
                  </a:lnTo>
                  <a:lnTo>
                    <a:pt x="21122512" y="21674201"/>
                  </a:lnTo>
                  <a:lnTo>
                    <a:pt x="0" y="21674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" t="0" r="-13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248314" y="3215824"/>
            <a:ext cx="10198980" cy="3340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61"/>
              </a:lnSpc>
            </a:pPr>
            <a:r>
              <a:rPr lang="en-US" sz="9682" spc="947">
                <a:solidFill>
                  <a:srgbClr val="FFFFFF"/>
                </a:solidFill>
                <a:latin typeface="Oswald Bold"/>
              </a:rPr>
              <a:t>VI. AI APPLICATION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447294" y="-3843198"/>
            <a:ext cx="15841853" cy="16255633"/>
            <a:chOff x="0" y="0"/>
            <a:chExt cx="21122471" cy="2167417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122512" cy="21674201"/>
            </a:xfrm>
            <a:custGeom>
              <a:avLst/>
              <a:gdLst/>
              <a:ahLst/>
              <a:cxnLst/>
              <a:rect r="r" b="b" t="t" l="l"/>
              <a:pathLst>
                <a:path h="21674201" w="21122512">
                  <a:moveTo>
                    <a:pt x="0" y="0"/>
                  </a:moveTo>
                  <a:lnTo>
                    <a:pt x="21122512" y="0"/>
                  </a:lnTo>
                  <a:lnTo>
                    <a:pt x="21122512" y="21674201"/>
                  </a:lnTo>
                  <a:lnTo>
                    <a:pt x="0" y="21674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" t="0" r="-13" b="0"/>
              </a:stretch>
            </a:blipFill>
          </p:spPr>
        </p:sp>
      </p:grp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03193" y="1546924"/>
            <a:ext cx="10636885" cy="8155402"/>
          </a:xfrm>
          <a:custGeom>
            <a:avLst/>
            <a:gdLst/>
            <a:ahLst/>
            <a:cxnLst/>
            <a:rect r="r" b="b" t="t" l="l"/>
            <a:pathLst>
              <a:path h="8155402" w="10636885">
                <a:moveTo>
                  <a:pt x="0" y="0"/>
                </a:moveTo>
                <a:lnTo>
                  <a:pt x="10636885" y="0"/>
                </a:lnTo>
                <a:lnTo>
                  <a:pt x="10636885" y="8155402"/>
                </a:lnTo>
                <a:lnTo>
                  <a:pt x="0" y="8155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057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939759" y="143510"/>
            <a:ext cx="9881615" cy="877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swald Bold"/>
              </a:rPr>
              <a:t>VI. AI Applicaion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1F1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918826" y="1657011"/>
            <a:ext cx="10450348" cy="7601289"/>
          </a:xfrm>
          <a:custGeom>
            <a:avLst/>
            <a:gdLst/>
            <a:ahLst/>
            <a:cxnLst/>
            <a:rect r="r" b="b" t="t" l="l"/>
            <a:pathLst>
              <a:path h="7601289" w="10450348">
                <a:moveTo>
                  <a:pt x="0" y="0"/>
                </a:moveTo>
                <a:lnTo>
                  <a:pt x="10450348" y="0"/>
                </a:lnTo>
                <a:lnTo>
                  <a:pt x="10450348" y="7601289"/>
                </a:lnTo>
                <a:lnTo>
                  <a:pt x="0" y="76012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09662" y="0"/>
            <a:ext cx="10287000" cy="10287000"/>
            <a:chOff x="0" y="0"/>
            <a:chExt cx="13716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10663" y="0"/>
            <a:ext cx="10287000" cy="10287000"/>
            <a:chOff x="0" y="0"/>
            <a:chExt cx="13716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13716000" y="0"/>
                  </a:lnTo>
                  <a:lnTo>
                    <a:pt x="13716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-576611" y="8208591"/>
            <a:ext cx="19974273" cy="1565640"/>
          </a:xfrm>
          <a:custGeom>
            <a:avLst/>
            <a:gdLst/>
            <a:ahLst/>
            <a:cxnLst/>
            <a:rect r="r" b="b" t="t" l="l"/>
            <a:pathLst>
              <a:path h="1565640" w="19974273">
                <a:moveTo>
                  <a:pt x="0" y="0"/>
                </a:moveTo>
                <a:lnTo>
                  <a:pt x="19974273" y="0"/>
                </a:lnTo>
                <a:lnTo>
                  <a:pt x="19974273" y="1565640"/>
                </a:lnTo>
                <a:lnTo>
                  <a:pt x="0" y="15656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2076251" y="1662606"/>
            <a:ext cx="2942276" cy="2942276"/>
            <a:chOff x="0" y="0"/>
            <a:chExt cx="3923035" cy="392303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923030" cy="3923030"/>
            </a:xfrm>
            <a:custGeom>
              <a:avLst/>
              <a:gdLst/>
              <a:ahLst/>
              <a:cxnLst/>
              <a:rect r="r" b="b" t="t" l="l"/>
              <a:pathLst>
                <a:path h="3923030" w="3923030">
                  <a:moveTo>
                    <a:pt x="0" y="0"/>
                  </a:moveTo>
                  <a:lnTo>
                    <a:pt x="3923030" y="0"/>
                  </a:lnTo>
                  <a:lnTo>
                    <a:pt x="3923030" y="3923030"/>
                  </a:lnTo>
                  <a:lnTo>
                    <a:pt x="0" y="39230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2120044" y="6010601"/>
            <a:ext cx="3395204" cy="1049427"/>
            <a:chOff x="0" y="0"/>
            <a:chExt cx="4526939" cy="1399236"/>
          </a:xfrm>
        </p:grpSpPr>
        <p:sp>
          <p:nvSpPr>
            <p:cNvPr name="Freeform 10" id="10"/>
            <p:cNvSpPr/>
            <p:nvPr/>
          </p:nvSpPr>
          <p:spPr>
            <a:xfrm flipH="true" flipV="false" rot="0">
              <a:off x="0" y="0"/>
              <a:ext cx="4526915" cy="1399286"/>
            </a:xfrm>
            <a:custGeom>
              <a:avLst/>
              <a:gdLst/>
              <a:ahLst/>
              <a:cxnLst/>
              <a:rect r="r" b="b" t="t" l="l"/>
              <a:pathLst>
                <a:path h="1399286" w="4526915">
                  <a:moveTo>
                    <a:pt x="4526915" y="0"/>
                  </a:moveTo>
                  <a:lnTo>
                    <a:pt x="0" y="0"/>
                  </a:lnTo>
                  <a:lnTo>
                    <a:pt x="0" y="1399286"/>
                  </a:lnTo>
                  <a:lnTo>
                    <a:pt x="4526915" y="1399286"/>
                  </a:lnTo>
                  <a:lnTo>
                    <a:pt x="4526915" y="0"/>
                  </a:lnTo>
                  <a:close/>
                </a:path>
              </a:pathLst>
            </a:custGeom>
            <a:blipFill>
              <a:blip r:embed="rId6"/>
              <a:stretch>
                <a:fillRect l="0" t="-749" r="0" b="-746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3269473" y="2714644"/>
            <a:ext cx="11749054" cy="2002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0"/>
              </a:lnSpc>
            </a:pPr>
            <a:r>
              <a:rPr lang="en-US" sz="10443">
                <a:solidFill>
                  <a:srgbClr val="000000"/>
                </a:solidFill>
                <a:latin typeface="Fredoka"/>
              </a:rPr>
              <a:t>THANK YOU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8686800"/>
            <a:ext cx="12710901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spc="141">
                <a:solidFill>
                  <a:srgbClr val="000000"/>
                </a:solidFill>
                <a:latin typeface="Nunito"/>
              </a:rPr>
              <a:t>Electronics Circuit Simulator (OOP)</a:t>
            </a:r>
          </a:p>
          <a:p>
            <a:pPr algn="l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7659121">
            <a:off x="-4012602" y="5585714"/>
            <a:ext cx="7629294" cy="7828566"/>
            <a:chOff x="0" y="0"/>
            <a:chExt cx="10172392" cy="10438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72446" cy="10438130"/>
            </a:xfrm>
            <a:custGeom>
              <a:avLst/>
              <a:gdLst/>
              <a:ahLst/>
              <a:cxnLst/>
              <a:rect r="r" b="b" t="t" l="l"/>
              <a:pathLst>
                <a:path h="10438130" w="10172446">
                  <a:moveTo>
                    <a:pt x="0" y="0"/>
                  </a:moveTo>
                  <a:lnTo>
                    <a:pt x="10172446" y="0"/>
                  </a:lnTo>
                  <a:lnTo>
                    <a:pt x="10172446" y="10438130"/>
                  </a:lnTo>
                  <a:lnTo>
                    <a:pt x="0" y="104381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5" r="0" b="-65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5019320" y="2829367"/>
            <a:ext cx="1400485" cy="6156210"/>
          </a:xfrm>
          <a:custGeom>
            <a:avLst/>
            <a:gdLst/>
            <a:ahLst/>
            <a:cxnLst/>
            <a:rect r="r" b="b" t="t" l="l"/>
            <a:pathLst>
              <a:path h="6156210" w="1400485">
                <a:moveTo>
                  <a:pt x="0" y="0"/>
                </a:moveTo>
                <a:lnTo>
                  <a:pt x="1400485" y="0"/>
                </a:lnTo>
                <a:lnTo>
                  <a:pt x="1400485" y="6156210"/>
                </a:lnTo>
                <a:lnTo>
                  <a:pt x="0" y="61562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980992" y="685800"/>
            <a:ext cx="7416941" cy="1855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3"/>
              </a:lnSpc>
            </a:pPr>
            <a:r>
              <a:rPr lang="en-US" sz="9980" spc="977">
                <a:solidFill>
                  <a:srgbClr val="231F20"/>
                </a:solidFill>
                <a:latin typeface="Oswald Bold"/>
              </a:rPr>
              <a:t>CONTENT</a:t>
            </a:r>
          </a:p>
        </p:txBody>
      </p:sp>
      <p:grpSp>
        <p:nvGrpSpPr>
          <p:cNvPr name="Group 6" id="6"/>
          <p:cNvGrpSpPr/>
          <p:nvPr/>
        </p:nvGrpSpPr>
        <p:grpSpPr>
          <a:xfrm rot="2016048">
            <a:off x="12243487" y="-1005305"/>
            <a:ext cx="10749463" cy="2687366"/>
            <a:chOff x="0" y="0"/>
            <a:chExt cx="14332617" cy="358315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332586" cy="3583178"/>
            </a:xfrm>
            <a:custGeom>
              <a:avLst/>
              <a:gdLst/>
              <a:ahLst/>
              <a:cxnLst/>
              <a:rect r="r" b="b" t="t" l="l"/>
              <a:pathLst>
                <a:path h="3583178" w="14332586">
                  <a:moveTo>
                    <a:pt x="0" y="0"/>
                  </a:moveTo>
                  <a:lnTo>
                    <a:pt x="14332586" y="0"/>
                  </a:lnTo>
                  <a:lnTo>
                    <a:pt x="14332586" y="3583178"/>
                  </a:lnTo>
                  <a:lnTo>
                    <a:pt x="0" y="35831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44" r="0" b="-43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231353" y="3542411"/>
            <a:ext cx="937219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5"/>
              </a:lnSpc>
            </a:pPr>
            <a:r>
              <a:rPr lang="en-US" sz="4271">
                <a:solidFill>
                  <a:srgbClr val="363636"/>
                </a:solidFill>
                <a:latin typeface="Oswald 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31353" y="5600737"/>
            <a:ext cx="937219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5"/>
              </a:lnSpc>
            </a:pPr>
            <a:r>
              <a:rPr lang="en-US" sz="4271">
                <a:solidFill>
                  <a:srgbClr val="363636"/>
                </a:solidFill>
                <a:latin typeface="Oswald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231353" y="7881836"/>
            <a:ext cx="937219" cy="66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5"/>
              </a:lnSpc>
            </a:pPr>
            <a:r>
              <a:rPr lang="en-US" sz="4271">
                <a:solidFill>
                  <a:srgbClr val="363636"/>
                </a:solidFill>
                <a:latin typeface="Oswald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07430" y="3632062"/>
            <a:ext cx="5790503" cy="418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6">
                <a:solidFill>
                  <a:srgbClr val="231F20"/>
                </a:solidFill>
                <a:latin typeface="DM Sans"/>
              </a:rPr>
              <a:t>PROBLEM STATEMENT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07430" y="5677213"/>
            <a:ext cx="6076629" cy="418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6">
                <a:solidFill>
                  <a:srgbClr val="231F20"/>
                </a:solidFill>
                <a:latin typeface="DM Sans"/>
              </a:rPr>
              <a:t>USE CASE DIAGRAM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07430" y="7958312"/>
            <a:ext cx="5790503" cy="418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6">
                <a:solidFill>
                  <a:srgbClr val="231F20"/>
                </a:solidFill>
                <a:latin typeface="DM Sans"/>
              </a:rPr>
              <a:t>GENERAL CLASS DIAGRAM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4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7659121">
            <a:off x="-4012602" y="5585714"/>
            <a:ext cx="7629294" cy="7828566"/>
            <a:chOff x="0" y="0"/>
            <a:chExt cx="10172392" cy="104380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72446" cy="10438130"/>
            </a:xfrm>
            <a:custGeom>
              <a:avLst/>
              <a:gdLst/>
              <a:ahLst/>
              <a:cxnLst/>
              <a:rect r="r" b="b" t="t" l="l"/>
              <a:pathLst>
                <a:path h="10438130" w="10172446">
                  <a:moveTo>
                    <a:pt x="0" y="0"/>
                  </a:moveTo>
                  <a:lnTo>
                    <a:pt x="10172446" y="0"/>
                  </a:lnTo>
                  <a:lnTo>
                    <a:pt x="10172446" y="10438130"/>
                  </a:lnTo>
                  <a:lnTo>
                    <a:pt x="0" y="104381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65" r="0" b="-65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5019320" y="2829367"/>
            <a:ext cx="1400485" cy="6156210"/>
          </a:xfrm>
          <a:custGeom>
            <a:avLst/>
            <a:gdLst/>
            <a:ahLst/>
            <a:cxnLst/>
            <a:rect r="r" b="b" t="t" l="l"/>
            <a:pathLst>
              <a:path h="6156210" w="1400485">
                <a:moveTo>
                  <a:pt x="0" y="0"/>
                </a:moveTo>
                <a:lnTo>
                  <a:pt x="1400485" y="0"/>
                </a:lnTo>
                <a:lnTo>
                  <a:pt x="1400485" y="6156210"/>
                </a:lnTo>
                <a:lnTo>
                  <a:pt x="0" y="61562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980992" y="685800"/>
            <a:ext cx="7416941" cy="1855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773"/>
              </a:lnSpc>
            </a:pPr>
            <a:r>
              <a:rPr lang="en-US" sz="9980" spc="977">
                <a:solidFill>
                  <a:srgbClr val="231F20"/>
                </a:solidFill>
                <a:latin typeface="Oswald Bold"/>
              </a:rPr>
              <a:t>CONTENT</a:t>
            </a:r>
          </a:p>
        </p:txBody>
      </p:sp>
      <p:grpSp>
        <p:nvGrpSpPr>
          <p:cNvPr name="Group 6" id="6"/>
          <p:cNvGrpSpPr/>
          <p:nvPr/>
        </p:nvGrpSpPr>
        <p:grpSpPr>
          <a:xfrm rot="2016048">
            <a:off x="12243487" y="-1005305"/>
            <a:ext cx="10749463" cy="2687366"/>
            <a:chOff x="0" y="0"/>
            <a:chExt cx="14332617" cy="358315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332586" cy="3583178"/>
            </a:xfrm>
            <a:custGeom>
              <a:avLst/>
              <a:gdLst/>
              <a:ahLst/>
              <a:cxnLst/>
              <a:rect r="r" b="b" t="t" l="l"/>
              <a:pathLst>
                <a:path h="3583178" w="14332586">
                  <a:moveTo>
                    <a:pt x="0" y="0"/>
                  </a:moveTo>
                  <a:lnTo>
                    <a:pt x="14332586" y="0"/>
                  </a:lnTo>
                  <a:lnTo>
                    <a:pt x="14332586" y="3583178"/>
                  </a:lnTo>
                  <a:lnTo>
                    <a:pt x="0" y="35831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-44" r="0" b="-43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5231353" y="3542411"/>
            <a:ext cx="937219" cy="657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5"/>
              </a:lnSpc>
            </a:pPr>
            <a:r>
              <a:rPr lang="en-US" sz="4271">
                <a:solidFill>
                  <a:srgbClr val="363636"/>
                </a:solidFill>
                <a:latin typeface="Oswald Bold"/>
              </a:rPr>
              <a:t>04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50953" y="5000409"/>
            <a:ext cx="937219" cy="657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5"/>
              </a:lnSpc>
            </a:pPr>
            <a:r>
              <a:rPr lang="en-US" sz="4271">
                <a:solidFill>
                  <a:srgbClr val="363636"/>
                </a:solidFill>
                <a:latin typeface="Oswald Bold"/>
              </a:rPr>
              <a:t>05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231353" y="6324117"/>
            <a:ext cx="937219" cy="657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5"/>
              </a:lnSpc>
            </a:pPr>
            <a:r>
              <a:rPr lang="en-US" sz="4271">
                <a:solidFill>
                  <a:srgbClr val="363636"/>
                </a:solidFill>
                <a:latin typeface="Oswald Bold"/>
              </a:rPr>
              <a:t>06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07430" y="3632062"/>
            <a:ext cx="5790503" cy="418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6">
                <a:solidFill>
                  <a:srgbClr val="231F20"/>
                </a:solidFill>
                <a:latin typeface="DM Sans"/>
              </a:rPr>
              <a:t>PACKAGE CLASS DIAGRAM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07431" y="5105400"/>
            <a:ext cx="6076629" cy="418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6">
                <a:solidFill>
                  <a:srgbClr val="231F20"/>
                </a:solidFill>
                <a:latin typeface="DM Sans"/>
              </a:rPr>
              <a:t>OOP TECHNIQUE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607431" y="6448933"/>
            <a:ext cx="5790503" cy="418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6">
                <a:solidFill>
                  <a:srgbClr val="231F20"/>
                </a:solidFill>
                <a:latin typeface="DM Sans"/>
              </a:rPr>
              <a:t>AI APPLICATION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250953" y="7687476"/>
            <a:ext cx="937219" cy="657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5"/>
              </a:lnSpc>
            </a:pPr>
            <a:r>
              <a:rPr lang="en-US" sz="4271">
                <a:solidFill>
                  <a:srgbClr val="363636"/>
                </a:solidFill>
                <a:latin typeface="Oswald Bold"/>
              </a:rPr>
              <a:t>07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07430" y="7792467"/>
            <a:ext cx="5790503" cy="418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6">
                <a:solidFill>
                  <a:srgbClr val="231F20"/>
                </a:solidFill>
                <a:latin typeface="DM Sans"/>
              </a:rPr>
              <a:t>PROJECT DEMO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206532"/>
            <a:ext cx="15917927" cy="1702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47"/>
              </a:lnSpc>
            </a:pPr>
            <a:r>
              <a:rPr lang="en-US" sz="10107" spc="989">
                <a:solidFill>
                  <a:srgbClr val="FFFFFF"/>
                </a:solidFill>
                <a:latin typeface="Oswald Bold"/>
              </a:rPr>
              <a:t>I. PROBLEM STATEMENT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575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true" flipV="tru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24384000" y="13716000"/>
                  </a:moveTo>
                  <a:lnTo>
                    <a:pt x="0" y="13716000"/>
                  </a:lnTo>
                  <a:lnTo>
                    <a:pt x="0" y="0"/>
                  </a:lnTo>
                  <a:lnTo>
                    <a:pt x="24384000" y="0"/>
                  </a:lnTo>
                  <a:lnTo>
                    <a:pt x="24384000" y="13716000"/>
                  </a:lnTo>
                  <a:close/>
                </a:path>
              </a:pathLst>
            </a:custGeom>
            <a:blipFill>
              <a:blip r:embed="rId2"/>
              <a:stretch>
                <a:fillRect l="0" t="-38888" r="0" b="-3888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887923">
            <a:off x="12884022" y="-9590665"/>
            <a:ext cx="13977230" cy="14342307"/>
            <a:chOff x="0" y="0"/>
            <a:chExt cx="18636307" cy="191230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8636362" cy="19123025"/>
            </a:xfrm>
            <a:custGeom>
              <a:avLst/>
              <a:gdLst/>
              <a:ahLst/>
              <a:cxnLst/>
              <a:rect r="r" b="b" t="t" l="l"/>
              <a:pathLst>
                <a:path h="19123025" w="18636362">
                  <a:moveTo>
                    <a:pt x="0" y="0"/>
                  </a:moveTo>
                  <a:lnTo>
                    <a:pt x="18636362" y="0"/>
                  </a:lnTo>
                  <a:lnTo>
                    <a:pt x="18636362" y="19123025"/>
                  </a:lnTo>
                  <a:lnTo>
                    <a:pt x="0" y="1912302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" t="0" r="-11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86887" y="3165548"/>
            <a:ext cx="4547698" cy="3727127"/>
          </a:xfrm>
          <a:custGeom>
            <a:avLst/>
            <a:gdLst/>
            <a:ahLst/>
            <a:cxnLst/>
            <a:rect r="r" b="b" t="t" l="l"/>
            <a:pathLst>
              <a:path h="3727127" w="4547698">
                <a:moveTo>
                  <a:pt x="0" y="0"/>
                </a:moveTo>
                <a:lnTo>
                  <a:pt x="4547698" y="0"/>
                </a:lnTo>
                <a:lnTo>
                  <a:pt x="4547698" y="3727127"/>
                </a:lnTo>
                <a:lnTo>
                  <a:pt x="0" y="37271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382310" y="3084748"/>
            <a:ext cx="4054699" cy="3323084"/>
          </a:xfrm>
          <a:custGeom>
            <a:avLst/>
            <a:gdLst/>
            <a:ahLst/>
            <a:cxnLst/>
            <a:rect r="r" b="b" t="t" l="l"/>
            <a:pathLst>
              <a:path h="3323084" w="4054699">
                <a:moveTo>
                  <a:pt x="0" y="0"/>
                </a:moveTo>
                <a:lnTo>
                  <a:pt x="4054699" y="0"/>
                </a:lnTo>
                <a:lnTo>
                  <a:pt x="4054699" y="3323083"/>
                </a:lnTo>
                <a:lnTo>
                  <a:pt x="0" y="33230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80059" y="3084748"/>
            <a:ext cx="3578146" cy="3888727"/>
          </a:xfrm>
          <a:custGeom>
            <a:avLst/>
            <a:gdLst/>
            <a:ahLst/>
            <a:cxnLst/>
            <a:rect r="r" b="b" t="t" l="l"/>
            <a:pathLst>
              <a:path h="3888727" w="3578146">
                <a:moveTo>
                  <a:pt x="0" y="0"/>
                </a:moveTo>
                <a:lnTo>
                  <a:pt x="3578146" y="0"/>
                </a:lnTo>
                <a:lnTo>
                  <a:pt x="3578146" y="3888727"/>
                </a:lnTo>
                <a:lnTo>
                  <a:pt x="0" y="38887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-1885381">
            <a:off x="10437694" y="6935191"/>
            <a:ext cx="2197693" cy="620848"/>
            <a:chOff x="0" y="0"/>
            <a:chExt cx="2930257" cy="8277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30271" cy="827786"/>
            </a:xfrm>
            <a:custGeom>
              <a:avLst/>
              <a:gdLst/>
              <a:ahLst/>
              <a:cxnLst/>
              <a:rect r="r" b="b" t="t" l="l"/>
              <a:pathLst>
                <a:path h="827786" w="2930271">
                  <a:moveTo>
                    <a:pt x="0" y="0"/>
                  </a:moveTo>
                  <a:lnTo>
                    <a:pt x="2930271" y="0"/>
                  </a:lnTo>
                  <a:lnTo>
                    <a:pt x="2930271" y="827786"/>
                  </a:lnTo>
                  <a:lnTo>
                    <a:pt x="0" y="8277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-568" r="0" b="-57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-8970905">
            <a:off x="8415314" y="8943766"/>
            <a:ext cx="2226793" cy="629069"/>
            <a:chOff x="0" y="0"/>
            <a:chExt cx="2969057" cy="838759"/>
          </a:xfrm>
        </p:grpSpPr>
        <p:sp>
          <p:nvSpPr>
            <p:cNvPr name="Freeform 12" id="12"/>
            <p:cNvSpPr/>
            <p:nvPr/>
          </p:nvSpPr>
          <p:spPr>
            <a:xfrm flipH="true" flipV="false" rot="0">
              <a:off x="0" y="0"/>
              <a:ext cx="2969006" cy="838708"/>
            </a:xfrm>
            <a:custGeom>
              <a:avLst/>
              <a:gdLst/>
              <a:ahLst/>
              <a:cxnLst/>
              <a:rect r="r" b="b" t="t" l="l"/>
              <a:pathLst>
                <a:path h="838708" w="2969006">
                  <a:moveTo>
                    <a:pt x="2969006" y="0"/>
                  </a:moveTo>
                  <a:lnTo>
                    <a:pt x="0" y="0"/>
                  </a:lnTo>
                  <a:lnTo>
                    <a:pt x="0" y="838708"/>
                  </a:lnTo>
                  <a:lnTo>
                    <a:pt x="2969006" y="838708"/>
                  </a:lnTo>
                  <a:lnTo>
                    <a:pt x="2969006" y="0"/>
                  </a:lnTo>
                  <a:close/>
                </a:path>
              </a:pathLst>
            </a:custGeom>
            <a:blipFill>
              <a:blip r:embed="rId8"/>
              <a:stretch>
                <a:fillRect l="0" t="-676" r="-1" b="-683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781050"/>
            <a:ext cx="12545772" cy="1232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18"/>
              </a:lnSpc>
            </a:pPr>
            <a:r>
              <a:rPr lang="en-US" sz="7332" spc="718">
                <a:solidFill>
                  <a:srgbClr val="231F20"/>
                </a:solidFill>
                <a:latin typeface="Oswald Bold"/>
              </a:rPr>
              <a:t>I. PROBLEM STATEMENT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76461" y="3740603"/>
            <a:ext cx="4905849" cy="1963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</a:pPr>
            <a:r>
              <a:rPr lang="en-US" sz="2854">
                <a:solidFill>
                  <a:srgbClr val="100F0D"/>
                </a:solidFill>
                <a:latin typeface="Oswald"/>
              </a:rPr>
              <a:t>Circ</a:t>
            </a:r>
            <a:r>
              <a:rPr lang="en-US" sz="2854">
                <a:solidFill>
                  <a:srgbClr val="100F0D"/>
                </a:solidFill>
                <a:latin typeface="Oswald"/>
              </a:rPr>
              <a:t>uit Diagram Drawing:</a:t>
            </a:r>
          </a:p>
          <a:p>
            <a:pPr algn="l" marL="616190" indent="-308095" lvl="1">
              <a:lnSpc>
                <a:spcPts val="3995"/>
              </a:lnSpc>
              <a:buFont typeface="Arial"/>
              <a:buChar char="•"/>
            </a:pPr>
            <a:r>
              <a:rPr lang="en-US" sz="2854">
                <a:solidFill>
                  <a:srgbClr val="100F0D"/>
                </a:solidFill>
                <a:latin typeface="Oswald"/>
              </a:rPr>
              <a:t>Sketch</a:t>
            </a:r>
            <a:r>
              <a:rPr lang="en-US" sz="2854">
                <a:solidFill>
                  <a:srgbClr val="100F0D"/>
                </a:solidFill>
                <a:latin typeface="Oswald"/>
              </a:rPr>
              <a:t> circuits</a:t>
            </a:r>
          </a:p>
          <a:p>
            <a:pPr algn="l" marL="616190" indent="-308095" lvl="1">
              <a:lnSpc>
                <a:spcPts val="3995"/>
              </a:lnSpc>
              <a:buFont typeface="Arial"/>
              <a:buChar char="•"/>
            </a:pPr>
            <a:r>
              <a:rPr lang="en-US" sz="2854">
                <a:solidFill>
                  <a:srgbClr val="100F0D"/>
                </a:solidFill>
                <a:latin typeface="Oswald"/>
              </a:rPr>
              <a:t>Connect components</a:t>
            </a:r>
          </a:p>
          <a:p>
            <a:pPr algn="l" marL="616189" indent="-308095" lvl="1">
              <a:lnSpc>
                <a:spcPts val="3995"/>
              </a:lnSpc>
              <a:buFont typeface="Arial"/>
              <a:buChar char="•"/>
            </a:pPr>
            <a:r>
              <a:rPr lang="en-US" sz="2854">
                <a:solidFill>
                  <a:srgbClr val="100F0D"/>
                </a:solidFill>
                <a:latin typeface="Oswald"/>
              </a:rPr>
              <a:t>Add Components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45483" y="3739435"/>
            <a:ext cx="3122891" cy="2220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8"/>
              </a:lnSpc>
            </a:pPr>
            <a:r>
              <a:rPr lang="en-US" sz="2570">
                <a:solidFill>
                  <a:srgbClr val="100F0D"/>
                </a:solidFill>
                <a:latin typeface="Oswald"/>
              </a:rPr>
              <a:t>Chatb</a:t>
            </a:r>
            <a:r>
              <a:rPr lang="en-US" sz="2570">
                <a:solidFill>
                  <a:srgbClr val="100F0D"/>
                </a:solidFill>
                <a:latin typeface="Oswald"/>
              </a:rPr>
              <a:t>ot Integration:</a:t>
            </a:r>
          </a:p>
          <a:p>
            <a:pPr algn="ctr" marL="554864" indent="-277432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100F0D"/>
                </a:solidFill>
                <a:latin typeface="Oswald"/>
              </a:rPr>
              <a:t>ChatGPT API for guidance and explanations</a:t>
            </a:r>
          </a:p>
          <a:p>
            <a:pPr algn="ctr">
              <a:lnSpc>
                <a:spcPts val="3598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909072" y="2361300"/>
            <a:ext cx="8187907" cy="597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085">
                <a:solidFill>
                  <a:srgbClr val="100F0D"/>
                </a:solidFill>
                <a:latin typeface="Montserrat Light"/>
              </a:rPr>
              <a:t>a. Context and intro to approach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010961" y="3330658"/>
            <a:ext cx="2797397" cy="3116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8"/>
              </a:lnSpc>
            </a:pPr>
            <a:r>
              <a:rPr lang="en-US" sz="2570">
                <a:solidFill>
                  <a:srgbClr val="100F0D"/>
                </a:solidFill>
                <a:latin typeface="Oswald"/>
              </a:rPr>
              <a:t>R</a:t>
            </a:r>
            <a:r>
              <a:rPr lang="en-US" sz="2570">
                <a:solidFill>
                  <a:srgbClr val="100F0D"/>
                </a:solidFill>
                <a:latin typeface="Oswald"/>
              </a:rPr>
              <a:t>e</a:t>
            </a:r>
            <a:r>
              <a:rPr lang="en-US" sz="2570">
                <a:solidFill>
                  <a:srgbClr val="100F0D"/>
                </a:solidFill>
                <a:latin typeface="Oswald"/>
              </a:rPr>
              <a:t>al-Time Calculations:</a:t>
            </a:r>
          </a:p>
          <a:p>
            <a:pPr algn="l" marL="554864" indent="-277432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100F0D"/>
                </a:solidFill>
                <a:latin typeface="Oswald"/>
              </a:rPr>
              <a:t>Analyze components</a:t>
            </a:r>
          </a:p>
          <a:p>
            <a:pPr algn="l" marL="554864" indent="-277432" lvl="1">
              <a:lnSpc>
                <a:spcPts val="3598"/>
              </a:lnSpc>
              <a:buFont typeface="Arial"/>
              <a:buChar char="•"/>
            </a:pPr>
            <a:r>
              <a:rPr lang="en-US" sz="2570">
                <a:solidFill>
                  <a:srgbClr val="100F0D"/>
                </a:solidFill>
                <a:latin typeface="Oswald"/>
              </a:rPr>
              <a:t>Compute voltage, current, resistance, etc.</a:t>
            </a:r>
          </a:p>
          <a:p>
            <a:pPr algn="ctr">
              <a:lnSpc>
                <a:spcPts val="3598"/>
              </a:lnSpc>
            </a:pPr>
          </a:p>
        </p:txBody>
      </p:sp>
      <p:grpSp>
        <p:nvGrpSpPr>
          <p:cNvPr name="Group 18" id="18"/>
          <p:cNvGrpSpPr/>
          <p:nvPr/>
        </p:nvGrpSpPr>
        <p:grpSpPr>
          <a:xfrm rot="887923">
            <a:off x="-6435510" y="5773067"/>
            <a:ext cx="12975171" cy="13314074"/>
            <a:chOff x="0" y="0"/>
            <a:chExt cx="17300228" cy="1775209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300194" cy="17752061"/>
            </a:xfrm>
            <a:custGeom>
              <a:avLst/>
              <a:gdLst/>
              <a:ahLst/>
              <a:cxnLst/>
              <a:rect r="r" b="b" t="t" l="l"/>
              <a:pathLst>
                <a:path h="17752061" w="17300194">
                  <a:moveTo>
                    <a:pt x="0" y="0"/>
                  </a:moveTo>
                  <a:lnTo>
                    <a:pt x="17300194" y="0"/>
                  </a:lnTo>
                  <a:lnTo>
                    <a:pt x="17300194" y="17752061"/>
                  </a:lnTo>
                  <a:lnTo>
                    <a:pt x="0" y="1775206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21" t="0" r="-21" b="0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A1A1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8169367" y="-10264537"/>
            <a:ext cx="15841853" cy="16255633"/>
            <a:chOff x="0" y="0"/>
            <a:chExt cx="21122471" cy="216741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122512" cy="21674201"/>
            </a:xfrm>
            <a:custGeom>
              <a:avLst/>
              <a:gdLst/>
              <a:ahLst/>
              <a:cxnLst/>
              <a:rect r="r" b="b" t="t" l="l"/>
              <a:pathLst>
                <a:path h="21674201" w="21122512">
                  <a:moveTo>
                    <a:pt x="0" y="0"/>
                  </a:moveTo>
                  <a:lnTo>
                    <a:pt x="21122512" y="0"/>
                  </a:lnTo>
                  <a:lnTo>
                    <a:pt x="21122512" y="21674201"/>
                  </a:lnTo>
                  <a:lnTo>
                    <a:pt x="0" y="21674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" t="0" r="-13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655599" y="3675080"/>
            <a:ext cx="13603701" cy="3403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663"/>
              </a:lnSpc>
            </a:pPr>
            <a:r>
              <a:rPr lang="en-US" sz="9900" spc="969">
                <a:solidFill>
                  <a:srgbClr val="FFFFFF"/>
                </a:solidFill>
                <a:latin typeface="Oswald Bold"/>
              </a:rPr>
              <a:t>II. USE CASE DIAGRAM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3447294" y="-3843198"/>
            <a:ext cx="15841853" cy="16255633"/>
            <a:chOff x="0" y="0"/>
            <a:chExt cx="21122471" cy="2167417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122512" cy="21674201"/>
            </a:xfrm>
            <a:custGeom>
              <a:avLst/>
              <a:gdLst/>
              <a:ahLst/>
              <a:cxnLst/>
              <a:rect r="r" b="b" t="t" l="l"/>
              <a:pathLst>
                <a:path h="21674201" w="21122512">
                  <a:moveTo>
                    <a:pt x="0" y="0"/>
                  </a:moveTo>
                  <a:lnTo>
                    <a:pt x="21122512" y="0"/>
                  </a:lnTo>
                  <a:lnTo>
                    <a:pt x="21122512" y="21674201"/>
                  </a:lnTo>
                  <a:lnTo>
                    <a:pt x="0" y="216742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3" t="0" r="-13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580377">
            <a:off x="11247962" y="-4675934"/>
            <a:ext cx="24036383" cy="24664199"/>
            <a:chOff x="0" y="0"/>
            <a:chExt cx="32048511" cy="328855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048450" cy="32885633"/>
            </a:xfrm>
            <a:custGeom>
              <a:avLst/>
              <a:gdLst/>
              <a:ahLst/>
              <a:cxnLst/>
              <a:rect r="r" b="b" t="t" l="l"/>
              <a:pathLst>
                <a:path h="32885633" w="32048450">
                  <a:moveTo>
                    <a:pt x="0" y="0"/>
                  </a:moveTo>
                  <a:lnTo>
                    <a:pt x="32048450" y="0"/>
                  </a:lnTo>
                  <a:lnTo>
                    <a:pt x="32048450" y="32885633"/>
                  </a:lnTo>
                  <a:lnTo>
                    <a:pt x="0" y="3288563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" r="0" b="-1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4254153" y="7476061"/>
            <a:ext cx="11881594" cy="3564478"/>
            <a:chOff x="0" y="0"/>
            <a:chExt cx="15842125" cy="4752637"/>
          </a:xfrm>
        </p:grpSpPr>
        <p:sp>
          <p:nvSpPr>
            <p:cNvPr name="Freeform 5" id="5"/>
            <p:cNvSpPr/>
            <p:nvPr/>
          </p:nvSpPr>
          <p:spPr>
            <a:xfrm flipH="true" flipV="false" rot="0">
              <a:off x="0" y="0"/>
              <a:ext cx="15842107" cy="4752594"/>
            </a:xfrm>
            <a:custGeom>
              <a:avLst/>
              <a:gdLst/>
              <a:ahLst/>
              <a:cxnLst/>
              <a:rect r="r" b="b" t="t" l="l"/>
              <a:pathLst>
                <a:path h="4752594" w="15842107">
                  <a:moveTo>
                    <a:pt x="15842107" y="0"/>
                  </a:moveTo>
                  <a:lnTo>
                    <a:pt x="0" y="0"/>
                  </a:lnTo>
                  <a:lnTo>
                    <a:pt x="0" y="4752594"/>
                  </a:lnTo>
                  <a:lnTo>
                    <a:pt x="15842107" y="4752594"/>
                  </a:lnTo>
                  <a:lnTo>
                    <a:pt x="15842107" y="0"/>
                  </a:lnTo>
                  <a:close/>
                </a:path>
              </a:pathLst>
            </a:custGeom>
            <a:blipFill>
              <a:blip r:embed="rId3"/>
              <a:stretch>
                <a:fillRect l="0" t="-80" r="0" b="-81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686644" y="1329539"/>
            <a:ext cx="15344026" cy="7627921"/>
          </a:xfrm>
          <a:custGeom>
            <a:avLst/>
            <a:gdLst/>
            <a:ahLst/>
            <a:cxnLst/>
            <a:rect r="r" b="b" t="t" l="l"/>
            <a:pathLst>
              <a:path h="7627921" w="15344026">
                <a:moveTo>
                  <a:pt x="0" y="0"/>
                </a:moveTo>
                <a:lnTo>
                  <a:pt x="15344026" y="0"/>
                </a:lnTo>
                <a:lnTo>
                  <a:pt x="15344026" y="7627922"/>
                </a:lnTo>
                <a:lnTo>
                  <a:pt x="0" y="76279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DAGI03wsF7w</dc:identifier>
  <dcterms:modified xsi:type="dcterms:W3CDTF">2011-08-01T06:04:30Z</dcterms:modified>
  <cp:revision>1</cp:revision>
  <dc:title>Black and White Basic Presentation Template.pptx</dc:title>
</cp:coreProperties>
</file>

<file path=docProps/thumbnail.jpeg>
</file>